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76" r:id="rId2"/>
    <p:sldId id="257" r:id="rId3"/>
    <p:sldId id="320" r:id="rId4"/>
    <p:sldId id="282" r:id="rId5"/>
    <p:sldId id="297" r:id="rId6"/>
    <p:sldId id="301" r:id="rId7"/>
    <p:sldId id="264" r:id="rId8"/>
    <p:sldId id="277" r:id="rId9"/>
    <p:sldId id="278" r:id="rId10"/>
    <p:sldId id="281" r:id="rId11"/>
    <p:sldId id="267" r:id="rId12"/>
    <p:sldId id="268" r:id="rId13"/>
    <p:sldId id="289" r:id="rId14"/>
    <p:sldId id="290" r:id="rId15"/>
    <p:sldId id="313" r:id="rId16"/>
    <p:sldId id="315" r:id="rId17"/>
    <p:sldId id="316" r:id="rId18"/>
    <p:sldId id="317" r:id="rId19"/>
    <p:sldId id="271" r:id="rId20"/>
    <p:sldId id="322" r:id="rId21"/>
    <p:sldId id="323" r:id="rId22"/>
    <p:sldId id="324" r:id="rId23"/>
    <p:sldId id="305" r:id="rId24"/>
    <p:sldId id="325" r:id="rId25"/>
    <p:sldId id="326" r:id="rId26"/>
    <p:sldId id="327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275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07E7"/>
    <a:srgbClr val="3309E5"/>
    <a:srgbClr val="783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64" autoAdjust="0"/>
    <p:restoredTop sz="94660"/>
  </p:normalViewPr>
  <p:slideViewPr>
    <p:cSldViewPr snapToGrid="0">
      <p:cViewPr varScale="1">
        <p:scale>
          <a:sx n="91" d="100"/>
          <a:sy n="91" d="100"/>
        </p:scale>
        <p:origin x="4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C1C96-67A2-42A6-BB30-A9908217987B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D468-EB3D-4184-9188-33402F5E9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0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5DD0-D809-4E8D-A85E-DF036181C7D9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2602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5DD0-D809-4E8D-A85E-DF036181C7D9}" type="slidenum">
              <a:rPr lang="en-IN" smtClean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0378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5DD0-D809-4E8D-A85E-DF036181C7D9}" type="slidenum">
              <a:rPr lang="en-IN" smtClean="0"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369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7E19-A76F-4FAF-A7FF-6E4D19CAC61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748771D-B86F-433B-8A08-16B5BCFF0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9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7E19-A76F-4FAF-A7FF-6E4D19CAC61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748771D-B86F-433B-8A08-16B5BCFF0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65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7E19-A76F-4FAF-A7FF-6E4D19CAC61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748771D-B86F-433B-8A08-16B5BCFF05D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9146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7E19-A76F-4FAF-A7FF-6E4D19CAC61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48771D-B86F-433B-8A08-16B5BCFF0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26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7E19-A76F-4FAF-A7FF-6E4D19CAC61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48771D-B86F-433B-8A08-16B5BCFF05D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9741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7E19-A76F-4FAF-A7FF-6E4D19CAC61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48771D-B86F-433B-8A08-16B5BCFF0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4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7E19-A76F-4FAF-A7FF-6E4D19CAC61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771D-B86F-433B-8A08-16B5BCFF0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97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7E19-A76F-4FAF-A7FF-6E4D19CAC61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771D-B86F-433B-8A08-16B5BCFF0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65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7E19-A76F-4FAF-A7FF-6E4D19CAC61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771D-B86F-433B-8A08-16B5BCFF0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1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7E19-A76F-4FAF-A7FF-6E4D19CAC61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748771D-B86F-433B-8A08-16B5BCFF0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7E19-A76F-4FAF-A7FF-6E4D19CAC61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748771D-B86F-433B-8A08-16B5BCFF0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1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7E19-A76F-4FAF-A7FF-6E4D19CAC61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748771D-B86F-433B-8A08-16B5BCFF0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4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7E19-A76F-4FAF-A7FF-6E4D19CAC61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771D-B86F-433B-8A08-16B5BCFF0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7E19-A76F-4FAF-A7FF-6E4D19CAC61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771D-B86F-433B-8A08-16B5BCFF0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5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7E19-A76F-4FAF-A7FF-6E4D19CAC61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771D-B86F-433B-8A08-16B5BCFF0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1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7E19-A76F-4FAF-A7FF-6E4D19CAC61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48771D-B86F-433B-8A08-16B5BCFF0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3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27E19-A76F-4FAF-A7FF-6E4D19CAC61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748771D-B86F-433B-8A08-16B5BCFF0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2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898D7-6528-4E5F-8BB9-2066C9115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562631"/>
            <a:ext cx="9144000" cy="316653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3309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Digitalization </a:t>
            </a:r>
            <a:r>
              <a:rPr lang="en-US" b="1" dirty="0">
                <a:solidFill>
                  <a:srgbClr val="3309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3309E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3309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br>
              <a:rPr lang="en-US" b="1" dirty="0">
                <a:solidFill>
                  <a:srgbClr val="3309E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3309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Gate pass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33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ucida Handwriting" panose="03010101010101010101" pitchFamily="66" charset="0"/>
              </a:rPr>
              <a:t>e-MGP</a:t>
            </a:r>
            <a:endParaRPr lang="en-IN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ADEE67-8804-4790-83A9-27727A636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735637"/>
            <a:ext cx="4495800" cy="778932"/>
          </a:xfrm>
        </p:spPr>
        <p:txBody>
          <a:bodyPr>
            <a:normAutofit/>
          </a:bodyPr>
          <a:lstStyle/>
          <a:p>
            <a:endParaRPr lang="en-IN" dirty="0"/>
          </a:p>
          <a:p>
            <a:pPr algn="l"/>
            <a:r>
              <a:rPr lang="en-IN" b="1" i="1" dirty="0">
                <a:solidFill>
                  <a:schemeClr val="accent1">
                    <a:lumMod val="75000"/>
                  </a:schemeClr>
                </a:solidFill>
              </a:rPr>
              <a:t>09-May-2024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82DF69C-4B1B-404E-B959-429ABF9C78AB}"/>
              </a:ext>
            </a:extLst>
          </p:cNvPr>
          <p:cNvSpPr txBox="1">
            <a:spLocks/>
          </p:cNvSpPr>
          <p:nvPr/>
        </p:nvSpPr>
        <p:spPr>
          <a:xfrm>
            <a:off x="6536267" y="5735637"/>
            <a:ext cx="4495800" cy="7789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dirty="0"/>
          </a:p>
          <a:p>
            <a:pPr algn="r"/>
            <a:r>
              <a:rPr lang="en-IN" b="1" i="1" dirty="0">
                <a:solidFill>
                  <a:schemeClr val="accent1">
                    <a:lumMod val="75000"/>
                  </a:schemeClr>
                </a:solidFill>
              </a:rPr>
              <a:t>Developed by C&amp;IT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617" y="556157"/>
            <a:ext cx="10096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218B1-E006-48C5-980D-670D57BD2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0349"/>
            <a:ext cx="10515600" cy="1325563"/>
          </a:xfrm>
        </p:spPr>
        <p:txBody>
          <a:bodyPr/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Demo  for   Form 157 &amp; 158</a:t>
            </a:r>
          </a:p>
        </p:txBody>
      </p:sp>
    </p:spTree>
    <p:extLst>
      <p:ext uri="{BB962C8B-B14F-4D97-AF65-F5344CB8AC3E}">
        <p14:creationId xmlns:p14="http://schemas.microsoft.com/office/powerpoint/2010/main" val="11860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697" y="126124"/>
            <a:ext cx="11708523" cy="66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4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0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5103"/>
            <a:ext cx="12192000" cy="685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161" y="1394459"/>
            <a:ext cx="8786648" cy="430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100" y="1188720"/>
            <a:ext cx="7932420" cy="490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1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" y="228600"/>
            <a:ext cx="11430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4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1" y="342900"/>
            <a:ext cx="10664190" cy="637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3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"/>
            <a:ext cx="11830050" cy="660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2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67" y="149996"/>
            <a:ext cx="11593789" cy="652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267" y="624110"/>
            <a:ext cx="9982200" cy="755957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Digitization of Material Gate pass (SIP 2024)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540189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Discrepancy observed during vigilance investigation where in material Gate pass Form 157 was found forged in one of the project cases.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Subsequently a directive from MOS was received for digitizing the Material Gate pass process and linking it with bills.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committee was formed for the same and the first deliberation was held in the first week of Feb’2024.</a:t>
            </a:r>
          </a:p>
        </p:txBody>
      </p:sp>
    </p:spTree>
    <p:extLst>
      <p:ext uri="{BB962C8B-B14F-4D97-AF65-F5344CB8AC3E}">
        <p14:creationId xmlns:p14="http://schemas.microsoft.com/office/powerpoint/2010/main" val="19980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233" y="721031"/>
            <a:ext cx="8104910" cy="536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761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297" y="504497"/>
            <a:ext cx="9489295" cy="532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124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imag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97" y="503527"/>
            <a:ext cx="72961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image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815" y="3521044"/>
            <a:ext cx="9743886" cy="243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486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Material Gate Pass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O&amp;M Forms 114A, 114B</a:t>
            </a:r>
          </a:p>
        </p:txBody>
      </p:sp>
    </p:spTree>
    <p:extLst>
      <p:ext uri="{BB962C8B-B14F-4D97-AF65-F5344CB8AC3E}">
        <p14:creationId xmlns:p14="http://schemas.microsoft.com/office/powerpoint/2010/main" val="102551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917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Material Gate Pass 114A / 114B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238" y="1676338"/>
            <a:ext cx="5792983" cy="2582841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Agencies Involved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Stores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CISF</a:t>
            </a:r>
          </a:p>
        </p:txBody>
      </p:sp>
    </p:spTree>
    <p:extLst>
      <p:ext uri="{BB962C8B-B14F-4D97-AF65-F5344CB8AC3E}">
        <p14:creationId xmlns:p14="http://schemas.microsoft.com/office/powerpoint/2010/main" val="340567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83" y="1332075"/>
            <a:ext cx="3050628" cy="144338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MGP 114 A/B</a:t>
            </a:r>
          </a:p>
        </p:txBody>
      </p:sp>
      <p:sp>
        <p:nvSpPr>
          <p:cNvPr id="4" name="Rectangle 3"/>
          <p:cNvSpPr/>
          <p:nvPr/>
        </p:nvSpPr>
        <p:spPr>
          <a:xfrm>
            <a:off x="3888828" y="1324303"/>
            <a:ext cx="3016469" cy="557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</a:p>
        </p:txBody>
      </p:sp>
      <p:sp>
        <p:nvSpPr>
          <p:cNvPr id="5" name="Down Arrow 4"/>
          <p:cNvSpPr/>
          <p:nvPr/>
        </p:nvSpPr>
        <p:spPr>
          <a:xfrm>
            <a:off x="5202634" y="1944413"/>
            <a:ext cx="430924" cy="7567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8828" y="3978162"/>
            <a:ext cx="3016469" cy="557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Stores I/C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5171091" y="4566735"/>
            <a:ext cx="430924" cy="7567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88828" y="5360251"/>
            <a:ext cx="3019973" cy="557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84127" y="1439181"/>
            <a:ext cx="3326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Stock Transfer Order Creation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26017" y="4103552"/>
            <a:ext cx="166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MGP Approval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20280" y="6372305"/>
            <a:ext cx="6319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Exit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09948" y="5412801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Checking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88828" y="2758965"/>
            <a:ext cx="3016469" cy="557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 Keeper 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5176364" y="3352800"/>
            <a:ext cx="430924" cy="5938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984126" y="2889609"/>
            <a:ext cx="4524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Material Transfer Request , MGP creation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179772" y="1028700"/>
            <a:ext cx="7975907" cy="5143500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574862" y="1069849"/>
            <a:ext cx="1580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BSP N/W (SAP)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767" y="5890752"/>
            <a:ext cx="1337310" cy="86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2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917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Material Gate Pass 114A / 114B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933" y="1459770"/>
            <a:ext cx="10007600" cy="5157597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Salient features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Developed in SAP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Material Gate Pass is created from STO based Material Document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Allow multiple Material documents in 1 Mat. Gate Pass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MGP can be approved/ cancelled by Store I/c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MGP gets cancelled automatically if Material doesn’t get out on the same day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MGP can be created without reference to document also.</a:t>
            </a:r>
          </a:p>
          <a:p>
            <a:pPr marL="457200" lvl="1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76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7634"/>
            <a:ext cx="10515600" cy="1325563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8134"/>
            <a:ext cx="10515600" cy="4351338"/>
          </a:xfrm>
        </p:spPr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764741"/>
            <a:ext cx="10582275" cy="60674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88294" y="2780145"/>
            <a:ext cx="2022764" cy="27709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ounded Rectangle 5"/>
          <p:cNvSpPr/>
          <p:nvPr/>
        </p:nvSpPr>
        <p:spPr>
          <a:xfrm>
            <a:off x="1006766" y="4539670"/>
            <a:ext cx="2004292" cy="52185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ounded Rectangle 6"/>
          <p:cNvSpPr/>
          <p:nvPr/>
        </p:nvSpPr>
        <p:spPr>
          <a:xfrm>
            <a:off x="1002139" y="6179129"/>
            <a:ext cx="1999677" cy="4064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ounded Rectangle 7"/>
          <p:cNvSpPr/>
          <p:nvPr/>
        </p:nvSpPr>
        <p:spPr>
          <a:xfrm>
            <a:off x="8986987" y="5597236"/>
            <a:ext cx="693737" cy="4064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6243787" y="6091937"/>
            <a:ext cx="3546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Provision for multiple Material Docs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9356442" y="6003636"/>
            <a:ext cx="9237" cy="1847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810491" y="1"/>
            <a:ext cx="10515600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600"/>
              <a:t>Material Gate Pass Creation</a:t>
            </a:r>
            <a:endParaRPr lang="en-IN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302323" y="1191492"/>
            <a:ext cx="1220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002060"/>
                </a:solidFill>
              </a:rPr>
              <a:t>ZGATEPASS</a:t>
            </a:r>
          </a:p>
        </p:txBody>
      </p:sp>
    </p:spTree>
    <p:extLst>
      <p:ext uri="{BB962C8B-B14F-4D97-AF65-F5344CB8AC3E}">
        <p14:creationId xmlns:p14="http://schemas.microsoft.com/office/powerpoint/2010/main" val="324468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113" y="42862"/>
            <a:ext cx="12468225" cy="681513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4657" y="4001294"/>
            <a:ext cx="2410687" cy="38597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3008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323" y="0"/>
            <a:ext cx="12141845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643605" y="5486400"/>
            <a:ext cx="4259484" cy="31403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2714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267" y="624110"/>
            <a:ext cx="9982200" cy="755957"/>
          </a:xfrm>
        </p:spPr>
        <p:txBody>
          <a:bodyPr>
            <a:normAutofit/>
          </a:bodyPr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Committee Purpose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380067"/>
            <a:ext cx="9829800" cy="533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system </a:t>
            </a:r>
            <a:r>
              <a:rPr lang="en-IN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IN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monitoring of items being taken in/out of plant premises.  </a:t>
            </a:r>
          </a:p>
          <a:p>
            <a:endParaRPr lang="en-IN" dirty="0"/>
          </a:p>
          <a:p>
            <a:pPr lvl="2"/>
            <a:r>
              <a:rPr lang="en-IN" sz="2600" dirty="0">
                <a:solidFill>
                  <a:schemeClr val="accent1">
                    <a:lumMod val="75000"/>
                  </a:schemeClr>
                </a:solidFill>
              </a:rPr>
              <a:t>Form 157 </a:t>
            </a:r>
            <a:r>
              <a:rPr lang="en-IN" sz="2600" dirty="0"/>
              <a:t>		to take </a:t>
            </a:r>
            <a:r>
              <a:rPr lang="en-IN" sz="2600" b="1" dirty="0"/>
              <a:t>vendor’s</a:t>
            </a:r>
            <a:r>
              <a:rPr lang="en-IN" sz="2600" dirty="0"/>
              <a:t> consumable items </a:t>
            </a:r>
            <a:r>
              <a:rPr lang="en-IN" sz="2600" dirty="0" smtClean="0"/>
              <a:t>							inside </a:t>
            </a:r>
            <a:endParaRPr lang="en-IN" sz="2600" dirty="0"/>
          </a:p>
          <a:p>
            <a:pPr lvl="2"/>
            <a:r>
              <a:rPr lang="en-IN" sz="2600" dirty="0">
                <a:solidFill>
                  <a:schemeClr val="accent1">
                    <a:lumMod val="75000"/>
                  </a:schemeClr>
                </a:solidFill>
              </a:rPr>
              <a:t>Form 158 </a:t>
            </a:r>
            <a:r>
              <a:rPr lang="en-IN" sz="2600" dirty="0"/>
              <a:t>		to take </a:t>
            </a:r>
            <a:r>
              <a:rPr lang="en-IN" sz="2600" b="1" dirty="0"/>
              <a:t>vendor’s</a:t>
            </a:r>
            <a:r>
              <a:rPr lang="en-IN" sz="2600" dirty="0"/>
              <a:t> returnable items inside/ </a:t>
            </a:r>
            <a:br>
              <a:rPr lang="en-IN" sz="2600" dirty="0"/>
            </a:br>
            <a:r>
              <a:rPr lang="en-IN" sz="2600" dirty="0"/>
              <a:t>					bring outside</a:t>
            </a:r>
            <a:endParaRPr lang="en-US" sz="2600" dirty="0"/>
          </a:p>
          <a:p>
            <a:pPr lvl="3"/>
            <a:endParaRPr lang="en-IN" sz="2600" dirty="0"/>
          </a:p>
          <a:p>
            <a:pPr lvl="2"/>
            <a:r>
              <a:rPr lang="en-IN" sz="2600" dirty="0">
                <a:solidFill>
                  <a:schemeClr val="accent1">
                    <a:lumMod val="75000"/>
                  </a:schemeClr>
                </a:solidFill>
              </a:rPr>
              <a:t>Challan-114A</a:t>
            </a:r>
            <a:r>
              <a:rPr lang="en-IN" sz="2600" dirty="0"/>
              <a:t>	to take </a:t>
            </a:r>
            <a:r>
              <a:rPr lang="en-IN" sz="2600" b="1" dirty="0"/>
              <a:t>BSP</a:t>
            </a:r>
            <a:r>
              <a:rPr lang="en-IN" sz="2600" dirty="0"/>
              <a:t>’s (Non-Returnable) items </a:t>
            </a:r>
            <a:r>
              <a:rPr lang="en-IN" sz="2600" dirty="0" smtClean="0"/>
              <a:t>							out </a:t>
            </a:r>
            <a:r>
              <a:rPr lang="en-IN" sz="2600" dirty="0"/>
              <a:t>of </a:t>
            </a:r>
            <a:r>
              <a:rPr lang="en-IN" sz="2600" dirty="0" smtClean="0"/>
              <a:t>plant</a:t>
            </a:r>
            <a:r>
              <a:rPr lang="en-IN" sz="2600" dirty="0"/>
              <a:t>.</a:t>
            </a:r>
            <a:endParaRPr lang="en-US" sz="2600" dirty="0"/>
          </a:p>
          <a:p>
            <a:pPr lvl="2"/>
            <a:r>
              <a:rPr lang="en-IN" sz="2600" dirty="0">
                <a:solidFill>
                  <a:schemeClr val="accent1">
                    <a:lumMod val="75000"/>
                  </a:schemeClr>
                </a:solidFill>
              </a:rPr>
              <a:t>Challan 114B</a:t>
            </a:r>
            <a:r>
              <a:rPr lang="en-IN" sz="2600" dirty="0"/>
              <a:t>	to take </a:t>
            </a:r>
            <a:r>
              <a:rPr lang="en-IN" sz="2600" b="1" dirty="0"/>
              <a:t>BSP</a:t>
            </a:r>
            <a:r>
              <a:rPr lang="en-IN" sz="2600" dirty="0"/>
              <a:t>’s (Returnable) items out </a:t>
            </a:r>
            <a:r>
              <a:rPr lang="en-IN" sz="2600" dirty="0" smtClean="0"/>
              <a:t>							of plant</a:t>
            </a:r>
            <a:endParaRPr lang="en-US" sz="2600" dirty="0"/>
          </a:p>
          <a:p>
            <a:pPr lvl="0"/>
            <a:endParaRPr lang="en-IN" sz="2800" dirty="0" smtClean="0"/>
          </a:p>
          <a:p>
            <a:pPr lvl="0"/>
            <a:endParaRPr lang="en-IN" sz="2800" dirty="0"/>
          </a:p>
          <a:p>
            <a:pPr lvl="0"/>
            <a:endParaRPr lang="en-IN" sz="2800" dirty="0" smtClean="0"/>
          </a:p>
          <a:p>
            <a:pPr lvl="0"/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68647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10491" y="1"/>
            <a:ext cx="10515600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600" dirty="0"/>
              <a:t>Material Gate Pass modified and released for approval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16" y="613458"/>
            <a:ext cx="11644132" cy="638735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69768" y="3614146"/>
            <a:ext cx="2840589" cy="38597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0826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10491" y="1"/>
            <a:ext cx="10515600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600" dirty="0"/>
              <a:t>Approval of Material Gate Pass by Store I/c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73" y="711201"/>
            <a:ext cx="7720051" cy="38282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775" y="4539475"/>
            <a:ext cx="6753225" cy="220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4150" y="5250675"/>
            <a:ext cx="3423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C00000"/>
                </a:solidFill>
              </a:rPr>
              <a:t>Unauthorised person will get the </a:t>
            </a:r>
          </a:p>
          <a:p>
            <a:r>
              <a:rPr lang="en-IN" dirty="0">
                <a:solidFill>
                  <a:srgbClr val="C00000"/>
                </a:solidFill>
              </a:rPr>
              <a:t>error message  if trying to approve</a:t>
            </a:r>
          </a:p>
        </p:txBody>
      </p:sp>
    </p:spTree>
    <p:extLst>
      <p:ext uri="{BB962C8B-B14F-4D97-AF65-F5344CB8AC3E}">
        <p14:creationId xmlns:p14="http://schemas.microsoft.com/office/powerpoint/2010/main" val="542154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11201"/>
            <a:ext cx="12192000" cy="61467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10491" y="1"/>
            <a:ext cx="10515600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600" dirty="0"/>
              <a:t>Approval of Material Gate Pass by Store I/c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567472" y="4221213"/>
            <a:ext cx="2410687" cy="99896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7962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823" y="0"/>
            <a:ext cx="8082444" cy="69960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323" y="254646"/>
            <a:ext cx="17825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3200" dirty="0"/>
              <a:t>Gate Pass Printout</a:t>
            </a:r>
          </a:p>
        </p:txBody>
      </p:sp>
    </p:spTree>
    <p:extLst>
      <p:ext uri="{BB962C8B-B14F-4D97-AF65-F5344CB8AC3E}">
        <p14:creationId xmlns:p14="http://schemas.microsoft.com/office/powerpoint/2010/main" val="12567149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amaste India Images – Browse 7,852 Stock Photos, Vectors, and Video | 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590" y="1906258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716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8E6B2-9108-4F83-9411-4032C2F8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6930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>
                <a:latin typeface="Arial" panose="020B0604020202020204" pitchFamily="34" charset="0"/>
                <a:cs typeface="Arial" panose="020B0604020202020204" pitchFamily="34" charset="0"/>
              </a:rPr>
              <a:t>Steps in the Process of Digitization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C2993-A008-432E-8030-AF3C2CE73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169" y="1085333"/>
            <a:ext cx="7956884" cy="5570482"/>
          </a:xfrm>
        </p:spPr>
        <p:txBody>
          <a:bodyPr>
            <a:normAutofit fontScale="92500" lnSpcReduction="10000"/>
          </a:bodyPr>
          <a:lstStyle/>
          <a:p>
            <a:r>
              <a:rPr lang="en-IN" sz="2600" dirty="0">
                <a:latin typeface="Arial" panose="020B0604020202020204" pitchFamily="34" charset="0"/>
                <a:cs typeface="Arial" panose="020B0604020202020204" pitchFamily="34" charset="0"/>
              </a:rPr>
              <a:t>Form 157 &amp; 158 Entry</a:t>
            </a:r>
          </a:p>
          <a:p>
            <a:pPr lvl="2"/>
            <a:r>
              <a:rPr lang="en-IN" sz="2600" dirty="0">
                <a:latin typeface="Arial" panose="020B0604020202020204" pitchFamily="34" charset="0"/>
                <a:cs typeface="Arial" panose="020B0604020202020204" pitchFamily="34" charset="0"/>
              </a:rPr>
              <a:t>Request By vendor (Permission)</a:t>
            </a:r>
          </a:p>
          <a:p>
            <a:pPr lvl="2"/>
            <a:r>
              <a:rPr lang="en-IN" sz="2600" dirty="0">
                <a:latin typeface="Arial" panose="020B0604020202020204" pitchFamily="34" charset="0"/>
                <a:cs typeface="Arial" panose="020B0604020202020204" pitchFamily="34" charset="0"/>
              </a:rPr>
              <a:t>Approval By OA</a:t>
            </a:r>
          </a:p>
          <a:p>
            <a:pPr lvl="2"/>
            <a:r>
              <a:rPr lang="en-IN" sz="2600" dirty="0">
                <a:latin typeface="Arial" panose="020B0604020202020204" pitchFamily="34" charset="0"/>
                <a:cs typeface="Arial" panose="020B0604020202020204" pitchFamily="34" charset="0"/>
              </a:rPr>
              <a:t>Vehicle Placement by Vendor</a:t>
            </a:r>
          </a:p>
          <a:p>
            <a:pPr lvl="2"/>
            <a:r>
              <a:rPr lang="en-IN" sz="2600" dirty="0">
                <a:latin typeface="Arial" panose="020B0604020202020204" pitchFamily="34" charset="0"/>
                <a:cs typeface="Arial" panose="020B0604020202020204" pitchFamily="34" charset="0"/>
              </a:rPr>
              <a:t>Route Card  By  CISF</a:t>
            </a:r>
          </a:p>
          <a:p>
            <a:pPr lvl="2"/>
            <a:r>
              <a:rPr lang="en-IN" sz="2600" dirty="0">
                <a:latin typeface="Arial" panose="020B0604020202020204" pitchFamily="34" charset="0"/>
                <a:cs typeface="Arial" panose="020B0604020202020204" pitchFamily="34" charset="0"/>
              </a:rPr>
              <a:t>Final Quantity received By OA</a:t>
            </a:r>
          </a:p>
          <a:p>
            <a:pPr lvl="2"/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600" dirty="0">
                <a:latin typeface="Arial" panose="020B0604020202020204" pitchFamily="34" charset="0"/>
                <a:cs typeface="Arial" panose="020B0604020202020204" pitchFamily="34" charset="0"/>
              </a:rPr>
              <a:t>Form 158 Exit</a:t>
            </a:r>
          </a:p>
          <a:p>
            <a:pPr lvl="2"/>
            <a:r>
              <a:rPr lang="en-IN" sz="2600" dirty="0">
                <a:latin typeface="Arial" panose="020B0604020202020204" pitchFamily="34" charset="0"/>
                <a:cs typeface="Arial" panose="020B0604020202020204" pitchFamily="34" charset="0"/>
              </a:rPr>
              <a:t>Request By vendor (Permission)</a:t>
            </a:r>
          </a:p>
          <a:p>
            <a:pPr lvl="2"/>
            <a:r>
              <a:rPr lang="en-IN" sz="2600" dirty="0">
                <a:latin typeface="Arial" panose="020B0604020202020204" pitchFamily="34" charset="0"/>
                <a:cs typeface="Arial" panose="020B0604020202020204" pitchFamily="34" charset="0"/>
              </a:rPr>
              <a:t>Approval By OA</a:t>
            </a:r>
          </a:p>
          <a:p>
            <a:pPr lvl="2"/>
            <a:r>
              <a:rPr lang="en-IN" sz="2600" dirty="0">
                <a:latin typeface="Arial" panose="020B0604020202020204" pitchFamily="34" charset="0"/>
                <a:cs typeface="Arial" panose="020B0604020202020204" pitchFamily="34" charset="0"/>
              </a:rPr>
              <a:t>Vehicle Placement by Vendor</a:t>
            </a:r>
          </a:p>
          <a:p>
            <a:pPr lvl="2"/>
            <a:r>
              <a:rPr lang="en-IN" sz="2600" dirty="0">
                <a:latin typeface="Arial" panose="020B0604020202020204" pitchFamily="34" charset="0"/>
                <a:cs typeface="Arial" panose="020B0604020202020204" pitchFamily="34" charset="0"/>
              </a:rPr>
              <a:t>Final Quantity exit By CISF</a:t>
            </a:r>
          </a:p>
          <a:p>
            <a:pPr lvl="2"/>
            <a:endParaRPr lang="en-IN" sz="2400" dirty="0"/>
          </a:p>
          <a:p>
            <a:pPr lvl="2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20009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917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Agencies Involved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9820" y="1613061"/>
            <a:ext cx="5598695" cy="3777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Form 157/158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Vendor/Contractor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Operating Authority (OA)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CISF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9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67" y="1421694"/>
            <a:ext cx="2678107" cy="235179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System Flow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Form 157/158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5573" y="689305"/>
            <a:ext cx="2259724" cy="557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Vendor </a:t>
            </a:r>
          </a:p>
        </p:txBody>
      </p:sp>
      <p:sp>
        <p:nvSpPr>
          <p:cNvPr id="5" name="Down Arrow 4"/>
          <p:cNvSpPr/>
          <p:nvPr/>
        </p:nvSpPr>
        <p:spPr>
          <a:xfrm>
            <a:off x="5559974" y="1298905"/>
            <a:ext cx="430924" cy="7567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24403" y="2081920"/>
            <a:ext cx="2259724" cy="557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</a:t>
            </a:r>
          </a:p>
        </p:txBody>
      </p:sp>
      <p:sp>
        <p:nvSpPr>
          <p:cNvPr id="7" name="Rectangle 6"/>
          <p:cNvSpPr/>
          <p:nvPr/>
        </p:nvSpPr>
        <p:spPr>
          <a:xfrm>
            <a:off x="4771703" y="3411468"/>
            <a:ext cx="2259724" cy="557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Vendor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5591506" y="2638968"/>
            <a:ext cx="430924" cy="7567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5633546" y="3984271"/>
            <a:ext cx="430924" cy="7567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97975" y="4767286"/>
            <a:ext cx="2259724" cy="557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84127" y="783163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Request Creation over Internet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26017" y="2175785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Approval/Return/Reject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57397" y="3484324"/>
            <a:ext cx="2646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Vehicle Entry Document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568966" y="1298905"/>
            <a:ext cx="0" cy="756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78417" y="4882184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Checking/Quantity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Updation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/Return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60273" y="5548835"/>
            <a:ext cx="121603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Entry /Exit </a:t>
            </a:r>
          </a:p>
        </p:txBody>
      </p:sp>
      <p:sp>
        <p:nvSpPr>
          <p:cNvPr id="8" name="Rectangle 7"/>
          <p:cNvSpPr/>
          <p:nvPr/>
        </p:nvSpPr>
        <p:spPr>
          <a:xfrm>
            <a:off x="3153103" y="226850"/>
            <a:ext cx="7662042" cy="1418897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79772" y="1933730"/>
            <a:ext cx="7975907" cy="3390604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024110" y="24931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69830" y="1992905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BSP N/W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967" y="5255754"/>
            <a:ext cx="1337310" cy="862858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777228A-C6F7-4DC2-83C2-4D75BF2F99CB}"/>
              </a:ext>
            </a:extLst>
          </p:cNvPr>
          <p:cNvSpPr/>
          <p:nvPr/>
        </p:nvSpPr>
        <p:spPr>
          <a:xfrm>
            <a:off x="3782271" y="2319537"/>
            <a:ext cx="1121150" cy="2842973"/>
          </a:xfrm>
          <a:custGeom>
            <a:avLst/>
            <a:gdLst>
              <a:gd name="connsiteX0" fmla="*/ 925196 w 1121150"/>
              <a:gd name="connsiteY0" fmla="*/ 34196 h 2842973"/>
              <a:gd name="connsiteX1" fmla="*/ 137796 w 1121150"/>
              <a:gd name="connsiteY1" fmla="*/ 364396 h 2842973"/>
              <a:gd name="connsiteX2" fmla="*/ 86996 w 1121150"/>
              <a:gd name="connsiteY2" fmla="*/ 2641930 h 2842973"/>
              <a:gd name="connsiteX3" fmla="*/ 1035262 w 1121150"/>
              <a:gd name="connsiteY3" fmla="*/ 2743530 h 2842973"/>
              <a:gd name="connsiteX4" fmla="*/ 1018329 w 1121150"/>
              <a:gd name="connsiteY4" fmla="*/ 2768930 h 284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1150" h="2842973">
                <a:moveTo>
                  <a:pt x="925196" y="34196"/>
                </a:moveTo>
                <a:cubicBezTo>
                  <a:pt x="601346" y="-18015"/>
                  <a:pt x="277496" y="-70226"/>
                  <a:pt x="137796" y="364396"/>
                </a:cubicBezTo>
                <a:cubicBezTo>
                  <a:pt x="-1904" y="799018"/>
                  <a:pt x="-62582" y="2245408"/>
                  <a:pt x="86996" y="2641930"/>
                </a:cubicBezTo>
                <a:cubicBezTo>
                  <a:pt x="236574" y="3038452"/>
                  <a:pt x="880040" y="2722363"/>
                  <a:pt x="1035262" y="2743530"/>
                </a:cubicBezTo>
                <a:cubicBezTo>
                  <a:pt x="1190484" y="2764697"/>
                  <a:pt x="1104406" y="2766813"/>
                  <a:pt x="1018329" y="27689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B98AAFB-2E6B-4517-BABF-E1A3B7D6D77D}"/>
              </a:ext>
            </a:extLst>
          </p:cNvPr>
          <p:cNvCxnSpPr>
            <a:endCxn id="6" idx="1"/>
          </p:cNvCxnSpPr>
          <p:nvPr/>
        </p:nvCxnSpPr>
        <p:spPr>
          <a:xfrm>
            <a:off x="4645573" y="2235200"/>
            <a:ext cx="78830" cy="125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82AFFC-9130-4AAC-B790-508178F8CC50}"/>
              </a:ext>
            </a:extLst>
          </p:cNvPr>
          <p:cNvCxnSpPr>
            <a:endCxn id="6" idx="1"/>
          </p:cNvCxnSpPr>
          <p:nvPr/>
        </p:nvCxnSpPr>
        <p:spPr>
          <a:xfrm flipV="1">
            <a:off x="4645573" y="2360444"/>
            <a:ext cx="78830" cy="184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5A58743-81AD-4380-BB63-A5DBC56DDD5F}"/>
              </a:ext>
            </a:extLst>
          </p:cNvPr>
          <p:cNvSpPr txBox="1"/>
          <p:nvPr/>
        </p:nvSpPr>
        <p:spPr>
          <a:xfrm>
            <a:off x="2815798" y="4039477"/>
            <a:ext cx="2300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Quantity Acceptance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by OA</a:t>
            </a:r>
          </a:p>
        </p:txBody>
      </p:sp>
    </p:spTree>
    <p:extLst>
      <p:ext uri="{BB962C8B-B14F-4D97-AF65-F5344CB8AC3E}">
        <p14:creationId xmlns:p14="http://schemas.microsoft.com/office/powerpoint/2010/main" val="243019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733" y="365125"/>
            <a:ext cx="7865533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Salient features of the new system 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for Form157/158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8067" y="1644431"/>
            <a:ext cx="10515600" cy="484844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Online entry by Contractor on internet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Allows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multiple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vendor requests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1 Mat.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Gate Pass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Integrating with Route Card System at Gates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Easy and Simple process at the gate for CISF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Final Quantity approval by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OA for entry , CISF for exit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Material List approved by OA cannot be changed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Quantity can only be reduced 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BY OA (during Approval) 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BY CISF(during physical checking)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Keeping Balance of returnable items in System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26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ADC71-750B-4DE3-9D59-92378AF15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30933" cy="1064282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15188-6834-404F-B63F-5E9D5F527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986" y="1571625"/>
            <a:ext cx="9088298" cy="4351338"/>
          </a:xfrm>
        </p:spPr>
        <p:txBody>
          <a:bodyPr>
            <a:normAutofit/>
          </a:bodyPr>
          <a:lstStyle/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No forgery/changes possible on submitted documents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Labour saved : Entry of material at the gate is eliminated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Faster entry/exit of vehicles at the gate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Paper saved : O&amp;M circular needed 4 copies of the form 157/158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Transparency : any time any agency involved can see the status of any request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CISF returnable balance maintained on System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Area Pass of vehicles can be discontinued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Data Available to Finance</a:t>
            </a:r>
          </a:p>
        </p:txBody>
      </p:sp>
    </p:spTree>
    <p:extLst>
      <p:ext uri="{BB962C8B-B14F-4D97-AF65-F5344CB8AC3E}">
        <p14:creationId xmlns:p14="http://schemas.microsoft.com/office/powerpoint/2010/main" val="327852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3E31D-F71B-4E6F-AC9B-9037EA786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1434"/>
            <a:ext cx="10515600" cy="5735529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IN" sz="3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Status</a:t>
            </a:r>
            <a:endParaRPr lang="en-IN" sz="36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IN" sz="3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3">
              <a:lnSpc>
                <a:spcPct val="100000"/>
              </a:lnSpc>
              <a:spcBef>
                <a:spcPts val="1200"/>
              </a:spcBef>
            </a:pP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Form 157/158 system ready </a:t>
            </a:r>
            <a:endParaRPr lang="en-I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lnSpc>
                <a:spcPct val="100000"/>
              </a:lnSpc>
              <a:spcBef>
                <a:spcPts val="1200"/>
              </a:spcBef>
            </a:pPr>
            <a:r>
              <a:rPr lang="en-I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114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A &amp; </a:t>
            </a:r>
            <a:r>
              <a:rPr lang="en-I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lnSpc>
                <a:spcPct val="100000"/>
              </a:lnSpc>
              <a:spcBef>
                <a:spcPts val="1200"/>
              </a:spcBef>
            </a:pPr>
            <a:r>
              <a:rPr lang="en-I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Vendor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  <a:r>
              <a:rPr lang="en-I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arranged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lnSpc>
                <a:spcPct val="100000"/>
              </a:lnSpc>
              <a:spcBef>
                <a:spcPts val="1200"/>
              </a:spcBef>
            </a:pP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OA , Stores &amp; CISF </a:t>
            </a:r>
            <a:r>
              <a:rPr lang="en-I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in progress</a:t>
            </a:r>
          </a:p>
          <a:p>
            <a:pPr lvl="3">
              <a:lnSpc>
                <a:spcPct val="100000"/>
              </a:lnSpc>
              <a:spcBef>
                <a:spcPts val="1200"/>
              </a:spcBef>
            </a:pPr>
            <a:r>
              <a:rPr lang="en-I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 exit of material already inside plant, old system will be followed. 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50000"/>
              </a:lnSpc>
              <a:buNone/>
            </a:pPr>
            <a:endParaRPr lang="en-IN" sz="2000" dirty="0"/>
          </a:p>
          <a:p>
            <a:pPr>
              <a:lnSpc>
                <a:spcPct val="250000"/>
              </a:lnSpc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88907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1692</TotalTime>
  <Words>533</Words>
  <Application>Microsoft Office PowerPoint</Application>
  <PresentationFormat>Widescreen</PresentationFormat>
  <Paragraphs>118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Century Gothic</vt:lpstr>
      <vt:lpstr>Lucida Handwriting</vt:lpstr>
      <vt:lpstr>Wingdings 3</vt:lpstr>
      <vt:lpstr>Wisp</vt:lpstr>
      <vt:lpstr>Digitalization  of  Material Gate pass e-MGP</vt:lpstr>
      <vt:lpstr>Digitization of Material Gate pass (SIP 2024) </vt:lpstr>
      <vt:lpstr>Committee Purpose : </vt:lpstr>
      <vt:lpstr>Steps in the Process of Digitization </vt:lpstr>
      <vt:lpstr>Agencies Involved</vt:lpstr>
      <vt:lpstr>System Flow  Form 157/158</vt:lpstr>
      <vt:lpstr>Salient features of the new system  for Form157/158</vt:lpstr>
      <vt:lpstr>Advantages</vt:lpstr>
      <vt:lpstr>PowerPoint Presentation</vt:lpstr>
      <vt:lpstr>Demo  for   Form 157 &amp; 158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Material Gate Pass</vt:lpstr>
      <vt:lpstr>Material Gate Pass 114A / 114B</vt:lpstr>
      <vt:lpstr>System Flow  MGP 114 A/B</vt:lpstr>
      <vt:lpstr>Material Gate Pass 114A / 114B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for Vendor items being taken in / out of plant premises by the Contractor(157, 158)</dc:title>
  <dc:creator>NIDHI CHANDRAKAR</dc:creator>
  <cp:lastModifiedBy>NIDHI CHANDRAKAR</cp:lastModifiedBy>
  <cp:revision>128</cp:revision>
  <dcterms:created xsi:type="dcterms:W3CDTF">2024-05-06T11:49:58Z</dcterms:created>
  <dcterms:modified xsi:type="dcterms:W3CDTF">2024-05-24T06:43:11Z</dcterms:modified>
</cp:coreProperties>
</file>